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8" r:id="rId4"/>
    <p:sldId id="289" r:id="rId5"/>
    <p:sldId id="290" r:id="rId6"/>
    <p:sldId id="291" r:id="rId7"/>
    <p:sldId id="293" r:id="rId8"/>
    <p:sldId id="292" r:id="rId9"/>
    <p:sldId id="294" r:id="rId10"/>
    <p:sldId id="295" r:id="rId11"/>
    <p:sldId id="296" r:id="rId12"/>
    <p:sldId id="298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7" autoAdjust="0"/>
    <p:restoredTop sz="94660" autoAdjust="0"/>
  </p:normalViewPr>
  <p:slideViewPr>
    <p:cSldViewPr snapToGrid="0">
      <p:cViewPr>
        <p:scale>
          <a:sx n="117" d="100"/>
          <a:sy n="117" d="100"/>
        </p:scale>
        <p:origin x="-11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486" y="165020"/>
            <a:ext cx="10278220" cy="396554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в детском саду.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/>
              <a:t>Старший воспитатель МБДОУ г. Керчи РК «Детский сад №63 «Теремок»</a:t>
            </a:r>
            <a:br>
              <a:rPr lang="ru-RU" sz="1600" dirty="0" smtClean="0"/>
            </a:br>
            <a:r>
              <a:rPr lang="ru-RU" sz="1600" dirty="0" smtClean="0"/>
              <a:t>Дятко Елена Степановна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03329" y="4130565"/>
            <a:ext cx="6916336" cy="11795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подзаголовок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283780"/>
            <a:ext cx="10427313" cy="1119351"/>
          </a:xfrm>
        </p:spPr>
        <p:txBody>
          <a:bodyPr>
            <a:norm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Классификация театрализованных игр 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видам театра: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799379" y="5186855"/>
            <a:ext cx="220718" cy="7567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2997" y="1652015"/>
            <a:ext cx="3592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Настольный театр игрушек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4455" y="1671145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Настольный театр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картинок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9094a79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864" y="2841953"/>
            <a:ext cx="3598197" cy="248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80c88a1f1e7734c59490ea133ecea85_0.jpg"/>
          <p:cNvPicPr>
            <a:picLocks noChangeAspect="1"/>
          </p:cNvPicPr>
          <p:nvPr/>
        </p:nvPicPr>
        <p:blipFill>
          <a:blip r:embed="rId3" cstate="print"/>
          <a:srcRect b="14844"/>
          <a:stretch>
            <a:fillRect/>
          </a:stretch>
        </p:blipFill>
        <p:spPr>
          <a:xfrm>
            <a:off x="6662057" y="2820954"/>
            <a:ext cx="3314700" cy="247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137338" y="5659820"/>
            <a:ext cx="4445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Стенд-книжка. 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094a79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233" y="2428868"/>
            <a:ext cx="232478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164307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Классификация театрализованных игр 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видам театра: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76" y="1785926"/>
            <a:ext cx="33337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Фланелеграф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02" y="1785926"/>
            <a:ext cx="33337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Теневой театр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5736" y="4286257"/>
            <a:ext cx="409577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Пальчиковый театр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00bd19a180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17" y="4714884"/>
            <a:ext cx="258445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4f66025f55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40" y="4857760"/>
            <a:ext cx="3143272" cy="168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243520444_igry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68" y="4714884"/>
            <a:ext cx="235146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1f996dc5bdd486184fe5a8d5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55" y="2357431"/>
            <a:ext cx="2571768" cy="161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teni-82li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48772" y="3000373"/>
            <a:ext cx="2501897" cy="159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dsc02516_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13" y="3000372"/>
            <a:ext cx="2793996" cy="157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094a79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465" y="2500306"/>
            <a:ext cx="318204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164307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Классификация театрализованных игр 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видам театра: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23" y="1714489"/>
            <a:ext cx="333377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Театр кукол-марионеток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02" y="1785927"/>
            <a:ext cx="333377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Театр кукол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бибабо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5736" y="4143381"/>
            <a:ext cx="409577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Театр тростевых кукол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" name="Рисунок 14" descr="51f996dc5bdd486184fe5a8d5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14" y="2571745"/>
            <a:ext cx="2859556" cy="177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repphoto_8537_3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85" y="4714884"/>
            <a:ext cx="428628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142852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 педагога в организации театрализованной деятельности в ДОУ: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61" y="1872846"/>
            <a:ext cx="9429816" cy="3277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1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создавать условия для развития творческой активности детей в театрализованной  деятельности (свободно и раскрепощено держаться при выступлении перед взрослыми и сверстниками (в т.ч. предоставление главных ролей застенчивым детям, включение в спектакли детей с речевыми трудностями, обеспечение активного участия каждого ребенка в спектаклях); 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побуждать к импровизации средствами мимики, пантомимы, выразительных движений и интонаций (при передаче характерных особенностей персонажей, своих эмоциональных состояний, переживаний; 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выбор сюжетов драматизации, ролей, атрибутов, костюмов, видов театров);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 педагога в организации театрализованной деятельности в ДОУ: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61" y="2164407"/>
            <a:ext cx="9429816" cy="3631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111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приобщать детей к театральной культуре (знакомить с устройством театра, с видами кукольных театров (бибабо, настольным, теневым, пальчиковым и др.), театральными жанрами и пр.);</a:t>
            </a:r>
            <a:endParaRPr lang="ru-RU" sz="23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обеспечивать взаимосвязь театрализованной деятельности с другими видами (использование игры-драматизации на занятиях по развитию речи, музыкальных, по художественному труду, при чтении художественной литературы, организации сюжетно-ролевой игры и пр.);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создавать условия для совместной театрализованной деятельности детей и взрослых (спектакли с участием детей, родителей, сотрудников);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3111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организация выступлений детей старших групп перед малышами и пр.).</a:t>
            </a:r>
            <a:endParaRPr kumimoji="0" lang="ru-RU" sz="2300" b="1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Формы организации театрализованной деятельности в ДОУ: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809720" y="1571613"/>
            <a:ext cx="1803400" cy="1055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театральная деятельность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взрослых и детей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810513" y="1785926"/>
            <a:ext cx="1536700" cy="323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 кукол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667240" y="1428736"/>
            <a:ext cx="2095515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Театрализованное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142965" y="3143248"/>
            <a:ext cx="18034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театрально-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художественная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8191515" y="2428869"/>
            <a:ext cx="1866900" cy="962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игра на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праздниках,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развлечениях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38216" y="4357694"/>
            <a:ext cx="17018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Посещение детьми театров совместно с родителями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8477267" y="3786190"/>
            <a:ext cx="1879600" cy="80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 игры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повседневной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905763" y="4929198"/>
            <a:ext cx="17653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Мини-игры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музыкальных занятиях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857477" y="5429265"/>
            <a:ext cx="1905000" cy="619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 игры-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спектакли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524496" y="5715017"/>
            <a:ext cx="21336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Мини-игры на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других занятиях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857741" y="3214686"/>
            <a:ext cx="2051051" cy="757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   и театрализованная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AutoShape 9"/>
          <p:cNvSpPr>
            <a:spLocks noChangeShapeType="1"/>
          </p:cNvSpPr>
          <p:nvPr/>
        </p:nvSpPr>
        <p:spPr bwMode="auto">
          <a:xfrm flipV="1">
            <a:off x="6858006" y="2143116"/>
            <a:ext cx="1047757" cy="1066801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8"/>
          <p:cNvSpPr>
            <a:spLocks noChangeShapeType="1"/>
          </p:cNvSpPr>
          <p:nvPr/>
        </p:nvSpPr>
        <p:spPr bwMode="auto">
          <a:xfrm flipH="1" flipV="1">
            <a:off x="3619483" y="2428868"/>
            <a:ext cx="1327155" cy="81915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7"/>
          <p:cNvSpPr>
            <a:spLocks noChangeShapeType="1"/>
          </p:cNvSpPr>
          <p:nvPr/>
        </p:nvSpPr>
        <p:spPr bwMode="auto">
          <a:xfrm flipH="1" flipV="1">
            <a:off x="3047979" y="3559492"/>
            <a:ext cx="1771656" cy="45719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AutoShape 6"/>
          <p:cNvSpPr>
            <a:spLocks noChangeShapeType="1"/>
          </p:cNvSpPr>
          <p:nvPr/>
        </p:nvSpPr>
        <p:spPr bwMode="auto">
          <a:xfrm flipV="1">
            <a:off x="7048507" y="3000372"/>
            <a:ext cx="1143008" cy="481013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AutoShape 5"/>
          <p:cNvSpPr>
            <a:spLocks noChangeShapeType="1"/>
          </p:cNvSpPr>
          <p:nvPr/>
        </p:nvSpPr>
        <p:spPr bwMode="auto">
          <a:xfrm>
            <a:off x="6953256" y="3714752"/>
            <a:ext cx="1428760" cy="571504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/>
          <p:cNvSpPr>
            <a:spLocks noChangeShapeType="1"/>
          </p:cNvSpPr>
          <p:nvPr/>
        </p:nvSpPr>
        <p:spPr bwMode="auto">
          <a:xfrm flipH="1">
            <a:off x="3143228" y="3786190"/>
            <a:ext cx="1714512" cy="781054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3"/>
          <p:cNvSpPr>
            <a:spLocks noChangeShapeType="1"/>
          </p:cNvSpPr>
          <p:nvPr/>
        </p:nvSpPr>
        <p:spPr bwMode="auto">
          <a:xfrm>
            <a:off x="6858006" y="4000505"/>
            <a:ext cx="1009652" cy="1219205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/>
          <p:cNvSpPr>
            <a:spLocks noChangeShapeType="1"/>
          </p:cNvSpPr>
          <p:nvPr/>
        </p:nvSpPr>
        <p:spPr bwMode="auto">
          <a:xfrm flipH="1">
            <a:off x="3905235" y="4000504"/>
            <a:ext cx="1143008" cy="1228728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AutoShape 1"/>
          <p:cNvSpPr>
            <a:spLocks noChangeShapeType="1"/>
          </p:cNvSpPr>
          <p:nvPr/>
        </p:nvSpPr>
        <p:spPr bwMode="auto">
          <a:xfrm>
            <a:off x="5905499" y="4000505"/>
            <a:ext cx="152399" cy="1557341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1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57091"/>
            <a:ext cx="85792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Прямая со стрелкой 29"/>
          <p:cNvCxnSpPr>
            <a:stCxn id="20491" idx="0"/>
          </p:cNvCxnSpPr>
          <p:nvPr/>
        </p:nvCxnSpPr>
        <p:spPr>
          <a:xfrm rot="5400000" flipH="1" flipV="1">
            <a:off x="5394319" y="2703505"/>
            <a:ext cx="1000131" cy="2223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/>
      <p:bldP spid="20501" grpId="0" animBg="1"/>
      <p:bldP spid="20499" grpId="0" animBg="1"/>
      <p:bldP spid="20498" grpId="0" animBg="1"/>
      <p:bldP spid="20497" grpId="0" animBg="1"/>
      <p:bldP spid="20496" grpId="0" animBg="1"/>
      <p:bldP spid="20495" grpId="0" animBg="1"/>
      <p:bldP spid="20494" grpId="0" animBg="1"/>
      <p:bldP spid="20493" grpId="0" animBg="1"/>
      <p:bldP spid="20492" grpId="0" animBg="1"/>
      <p:bldP spid="20491" grpId="0" animBg="1"/>
      <p:bldP spid="20489" grpId="0" animBg="1"/>
      <p:bldP spid="20488" grpId="0" animBg="1"/>
      <p:bldP spid="20487" grpId="0" animBg="1"/>
      <p:bldP spid="20486" grpId="0" animBg="1"/>
      <p:bldP spid="20485" grpId="0" animBg="1"/>
      <p:bldP spid="20484" grpId="0" animBg="1"/>
      <p:bldP spid="20483" grpId="0" animBg="1"/>
      <p:bldP spid="20482" grpId="0" animBg="1"/>
      <p:bldP spid="204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8858312" cy="1143000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Типы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театральных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занятий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(по Куцаковой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Л.В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и  Мерзляковой  С.И.)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62491" y="1714488"/>
            <a:ext cx="219076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Типовые</a:t>
            </a:r>
            <a:r>
              <a:rPr kumimoji="0" lang="ru-RU" sz="3200" b="1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13" y="2714621"/>
            <a:ext cx="35242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Доминантные</a:t>
            </a:r>
            <a:r>
              <a:rPr kumimoji="0" lang="ru-RU" sz="3200" b="1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24760" y="2714621"/>
            <a:ext cx="36195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Тематические</a:t>
            </a:r>
            <a:endParaRPr kumimoji="0" lang="ru-RU" sz="3200" b="1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2965" y="4000505"/>
            <a:ext cx="35242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Комплексные</a:t>
            </a:r>
            <a:endParaRPr kumimoji="0" lang="ru-RU" sz="3200" b="1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14733" y="5214951"/>
            <a:ext cx="438153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Интегрированные</a:t>
            </a:r>
            <a:endParaRPr kumimoji="0" lang="ru-RU" sz="3200" b="1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39008" y="4000505"/>
            <a:ext cx="36195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Репетиционные</a:t>
            </a:r>
            <a:endParaRPr kumimoji="0" lang="ru-RU" sz="3200" b="1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17" y="285728"/>
            <a:ext cx="8858312" cy="1143000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Принципы организации театральных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занятий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Э.Г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Чуриловой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19219" y="2226696"/>
            <a:ext cx="8667811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Содержательность занятий, разнообразие тематики и методов работы.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Ежедневное включение театрализованных игр во все формы организации педагогического процесса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 Максимальная активность детей на всех этапах подготовки и проведения игр.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 Сотрудничество детей друг с другом и со взрослыми.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5. Подготовленность и заинтересованность воспитателей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0" y="285728"/>
            <a:ext cx="11334829" cy="1571636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Условия для проявления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самостоятельности и 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творчества  в театрализованных играх: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523968" y="2512448"/>
            <a:ext cx="857256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содержание игр должно соответствовать интересам и возможностям детей;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педагогическое сопровождение строить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учетом постепенного нарастания самостоятельности и творчества ребенка;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театрально-игровая среда должна быть динамично изменяющейся, а в ее создании принимают участие дети.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19" y="285728"/>
            <a:ext cx="9144064" cy="92869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Младший дошкольный возраст: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76211" y="1911296"/>
            <a:ext cx="4667283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Педагог создает условия для индивидуальных режиссерских игр с помощью насыщения предметно-игровой среды мелкими образными игрушками (куколки, матрешки, звери, технические игрушки, конструкторы, мебель и др.).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3995" y="1285860"/>
            <a:ext cx="60960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Участие педагога в индивидуальных режиссерских играх проявляется в разыгрывании им бытовых и сказочных ситуаций (из потешек, произведений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В.Берестова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Е.Благининой и др.), показе пользования ролевой речью, звукоподражанием, втягивании ребенка в игру, подсказывании реплик, объяснении действий.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88278"/>
            <a:ext cx="4267199" cy="2481943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71296" y="205035"/>
            <a:ext cx="9133730" cy="111926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Театрализованная игра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 действия в заданной художественным произведением или заранее оговоренной сюжетом реальности, т.е. она может носить репродуктивный характер. Причем роль требует большего, чем в сюжетно-ролевых, подчинения сюжету, почти правилу, отражающему фиксированную автором логику отношений и взаимодействий объектов окружающего мира, но не исключает творчества (И.Г.Вечканова).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19" y="285728"/>
            <a:ext cx="9144064" cy="92869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средней  группе: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76211" y="1818964"/>
            <a:ext cx="4667283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Педагог создает условия для коллективных режиссерских игр. В предметно-игровой среде кроме образных игрушек должен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быть разнообразный бросовый материал (дощечки, катушки, небьющиеся пузырьки и др.), способствующий развитию воображения, способности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действовать с предметами-заместителями.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524496" y="1879388"/>
            <a:ext cx="6000749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едагог занимает позицию помощника: просит ребенка пояснить смысл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действий, побуждает к ролевой речи («Что сказал?», «Куда пошел?), иногда выступая носителем игровых умений, показывая при помощи игрушек и предметов-заместителей фантастические истории, что помогает ребенку включиться в подобную деятельность.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78" y="4441371"/>
            <a:ext cx="2955471" cy="22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4441371"/>
            <a:ext cx="3021693" cy="22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19" y="285728"/>
            <a:ext cx="9144064" cy="928694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Старший  дошкольный возраст: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66712" y="1747524"/>
            <a:ext cx="4667283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Предметно-игровая среда для режиссерских игр конструируется на основе полифункционального игрового материала (карта-макет игрового пространства)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игровой материал помогает ребенку домыслить, вообразить, опираясь на предложенную взрослым предметную ситуацию, выступает в роли «пускового механизма», способствующего разворачиванию воображения и детского творчества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524496" y="1879388"/>
            <a:ext cx="6000749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едагог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выступает как создатель проблемно-игровых ситуаций, направляющих замыслы режиссерской игры.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Он лишь направляет замыслы детей вопросами: «Что было дальше? Кого они встретили? Что с ними случилось?». Его позицию можно определить как помощник в реализации детьми игровых замыслов.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8" name="Рисунок 7" descr="teremok-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4232" y="4833564"/>
            <a:ext cx="4952992" cy="2024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21" y="78911"/>
            <a:ext cx="9569909" cy="709366"/>
          </a:xfrm>
        </p:spPr>
        <p:txBody>
          <a:bodyPr>
            <a:norm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61697" y="914400"/>
            <a:ext cx="9701731" cy="4724401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Приобщение детей дошкольного возраста  к искусству: литературному, драматическому, театральному.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Развитие:  коммуникативных качеств личности (обучение вербальным и невербальным видам общения) развитие  памяти, внимания, мышления, воображения, восприятия, развитие творческого воображения.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Воспитывать гуманные чувства, (формировать представления о честности, справедливости, доброте) формировать чувства сотрудничества и взаимопомощи. Воспитывать культуру речевого общения.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Театрализованная игра является: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92100" y="1510393"/>
            <a:ext cx="2117114" cy="1989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Средством социализации дошкольника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23514" y="1510393"/>
            <a:ext cx="2106386" cy="197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Средством развития эмоциональной сферы ребенка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2100" y="3592287"/>
            <a:ext cx="2117114" cy="195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Средством развития речи дошкольников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23514" y="3592286"/>
            <a:ext cx="2106386" cy="1959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Средством развития психических процессов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1510394"/>
            <a:ext cx="5127170" cy="4041322"/>
          </a:xfrm>
        </p:spPr>
      </p:pic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5" y="78909"/>
            <a:ext cx="11004180" cy="1686829"/>
          </a:xfrm>
        </p:spPr>
        <p:txBody>
          <a:bodyPr>
            <a:no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Структурные  компоненты театрализованной игры: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30621" y="1923393"/>
            <a:ext cx="10032807" cy="3715408"/>
          </a:xfrm>
        </p:spPr>
        <p:txBody>
          <a:bodyPr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роль (определяющий компонент),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игровые действия,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игровое употребление предметов,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реальные отношения.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595148"/>
          </a:xfrm>
        </p:spPr>
        <p:txBody>
          <a:bodyPr>
            <a:normAutofit fontScale="90000"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Классификация  театрализованных игр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b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(по Л.В. 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Артемовой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55379" y="2144109"/>
            <a:ext cx="3026980" cy="1655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- драматизации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49158" y="2107324"/>
            <a:ext cx="3026980" cy="1655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Режиссерские Игры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862551"/>
            <a:ext cx="3927021" cy="2768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3862552"/>
            <a:ext cx="3910693" cy="27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28572" y="867103"/>
            <a:ext cx="9128918" cy="1277011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Основываются на действиях самого исполнителя,  а так же на его действиях  с куклами.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flipH="1">
            <a:off x="10657728" y="1376018"/>
            <a:ext cx="47057" cy="768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2211189"/>
            <a:ext cx="4481512" cy="336113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Игры драматизации: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2211785"/>
            <a:ext cx="4479925" cy="3359943"/>
          </a:xfrm>
        </p:spPr>
      </p:pic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3" y="315310"/>
            <a:ext cx="7518999" cy="6069724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Виды драматизации: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(по 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Артемовой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Л.В.)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игры-имитации образов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животных, людей, литературных персонажей;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ролевые диалоги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основе текста;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инсценировки произведений; </a:t>
            </a:r>
            <a:b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постановки спектаклей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 одному или нескольким произведениям; </a:t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игры-импровизации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разыгрыванием сюжета без предварительной подготовки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7366" y="331076"/>
            <a:ext cx="9553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Режиссерские игры: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1448" y="1296190"/>
            <a:ext cx="8728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Ребенок не является действующим лицом, действует за игрушечный персонаж, сам выступает в роли сценариста и режиссера, управляет игрушками или их заместителями</a:t>
            </a:r>
          </a:p>
        </p:txBody>
      </p:sp>
      <p:pic>
        <p:nvPicPr>
          <p:cNvPr id="4" name="Рисунок 3" descr="SDC1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392" y="2611065"/>
            <a:ext cx="7740869" cy="424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2611066"/>
            <a:ext cx="7740869" cy="42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89526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TS102895269</Template>
  <TotalTime>0</TotalTime>
  <Words>858</Words>
  <Application>Microsoft Office PowerPoint</Application>
  <PresentationFormat>Произвольный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TS102895269</vt:lpstr>
      <vt:lpstr>Театрализованная деятельность в детском саду.  Старший воспитатель МБДОУ г. Керчи РК «Детский сад №63 «Теремок» Дятко Елена Степановна</vt:lpstr>
      <vt:lpstr>             Театрализованная игра</vt:lpstr>
      <vt:lpstr>Задачи:</vt:lpstr>
      <vt:lpstr>Театрализованная игра является:</vt:lpstr>
      <vt:lpstr>Структурные  компоненты театрализованной игры:</vt:lpstr>
      <vt:lpstr>Классификация  театрализованных игр: (по Л.В.  Артемовой)</vt:lpstr>
      <vt:lpstr>Игры драматизации: </vt:lpstr>
      <vt:lpstr>Виды драматизации: (по Артемовой  Л.В.)  игры-имитации образов животных, людей, литературных персонажей;  ролевые диалоги на основе текста;  инсценировки произведений;  постановки спектаклей по одному или нескольким произведениям;  игры-импровизации с разыгрыванием сюжета без предварительной подготовки </vt:lpstr>
      <vt:lpstr>Презентация PowerPoint</vt:lpstr>
      <vt:lpstr>Классификация театрализованных игр  по видам театра:</vt:lpstr>
      <vt:lpstr>Классификация театрализованных игр  по видам театра:</vt:lpstr>
      <vt:lpstr>Классификация театрализованных игр  по видам театра:</vt:lpstr>
      <vt:lpstr>Роль педагога в организации театрализованной деятельности в ДОУ:</vt:lpstr>
      <vt:lpstr>Роль педагога в организации театрализованной деятельности в ДОУ:</vt:lpstr>
      <vt:lpstr>Формы организации театрализованной деятельности в ДОУ:</vt:lpstr>
      <vt:lpstr>Типы театральных занятий: (по Куцаковой Л.В.  и  Мерзляковой  С.И.)</vt:lpstr>
      <vt:lpstr>    Принципы организации театральных занятий: (по Э.Г. Чуриловой) </vt:lpstr>
      <vt:lpstr> Условия для проявления самостоятельности и  творчества  в театрализованных играх: </vt:lpstr>
      <vt:lpstr> Младший дошкольный возраст: </vt:lpstr>
      <vt:lpstr> В средней  группе: </vt:lpstr>
      <vt:lpstr> Старший  дошкольный возраст: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2013-11-24T12:14:18Z</dcterms:created>
  <dcterms:modified xsi:type="dcterms:W3CDTF">2016-10-20T11:44:48Z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