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4"/>
  </p:notesMasterIdLst>
  <p:sldIdLst>
    <p:sldId id="256" r:id="rId2"/>
    <p:sldId id="257" r:id="rId3"/>
    <p:sldId id="289" r:id="rId4"/>
    <p:sldId id="290" r:id="rId5"/>
    <p:sldId id="258" r:id="rId6"/>
    <p:sldId id="259" r:id="rId7"/>
    <p:sldId id="291" r:id="rId8"/>
    <p:sldId id="281" r:id="rId9"/>
    <p:sldId id="262" r:id="rId10"/>
    <p:sldId id="292" r:id="rId11"/>
    <p:sldId id="282" r:id="rId12"/>
    <p:sldId id="283" r:id="rId13"/>
    <p:sldId id="284" r:id="rId14"/>
    <p:sldId id="268" r:id="rId15"/>
    <p:sldId id="269" r:id="rId16"/>
    <p:sldId id="270" r:id="rId17"/>
    <p:sldId id="293" r:id="rId18"/>
    <p:sldId id="294" r:id="rId19"/>
    <p:sldId id="287" r:id="rId20"/>
    <p:sldId id="295" r:id="rId21"/>
    <p:sldId id="296" r:id="rId22"/>
    <p:sldId id="272" r:id="rId23"/>
    <p:sldId id="273" r:id="rId24"/>
    <p:sldId id="300" r:id="rId25"/>
    <p:sldId id="274" r:id="rId26"/>
    <p:sldId id="297" r:id="rId27"/>
    <p:sldId id="277" r:id="rId28"/>
    <p:sldId id="278" r:id="rId29"/>
    <p:sldId id="279" r:id="rId30"/>
    <p:sldId id="280" r:id="rId31"/>
    <p:sldId id="298" r:id="rId32"/>
    <p:sldId id="301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  <a:srgbClr val="FF66FF"/>
    <a:srgbClr val="FF00FF"/>
    <a:srgbClr val="6600FF"/>
    <a:srgbClr val="FD7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8621" autoAdjust="0"/>
    <p:restoredTop sz="94259" autoAdjust="0"/>
  </p:normalViewPr>
  <p:slideViewPr>
    <p:cSldViewPr>
      <p:cViewPr>
        <p:scale>
          <a:sx n="100" d="100"/>
          <a:sy n="100" d="100"/>
        </p:scale>
        <p:origin x="-28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E659F9B-3625-4283-A883-782781B0A65A}" type="datetimeFigureOut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F35CEF9-4BB6-4D48-9FD9-1D00171EC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586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5CEF9-4BB6-4D48-9FD9-1D00171EC22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27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F882B9-E3ED-411E-98C9-CC7B07A2FAC9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9A32E-A4EB-46E6-8B8F-C685FAA372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4A300B-7013-49BF-8192-687706525F30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B98C01-DC1B-4E49-B3A5-67AB5C9A48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005CF1-504D-4F25-8AA0-42C4D203E4D5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F98A1-180A-4DC5-B629-08A533DF3F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31C904-F7D4-46A6-82D6-8D8DCF82D2B2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FDF20-24AA-43D6-8734-0BF4357133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A9C31D-EC12-45F0-985C-50DA56FBB415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442A5E-37C4-4270-9402-6861DBAF20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3D7B84-3FC5-4180-8A8F-2FF15609192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12F3C-D179-4901-8375-C9CAB32F35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59FC1-2099-4C40-9A21-54C697643515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6E633-51AE-435E-A2FD-562B450BA9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A57CB-0F52-45DE-9B5E-F18FA49C1B1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E216-293E-48A6-A5EF-74BFDB2056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29591-B07C-409C-8AE7-0FFDAA0D2B9F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FB9D-E64F-4927-AF60-F19C7E2956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73D6A4-11E2-49E3-9852-D4B43BAFC575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B4940-9226-49AD-86F4-9ED2186384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D2369-55EC-447B-9266-8FBAAD10BA5C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593EAF-DCF4-4F9D-924C-D49B24DB6B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F55C116-EA0C-46B3-9760-EA83A97AE53A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F7AA409-062D-498A-8C4C-DDBDD6EA21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heel spokes="3"/>
  </p:transition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3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4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media" Target="../media/media2.wav"/><Relationship Id="rId7" Type="http://schemas.openxmlformats.org/officeDocument/2006/relationships/image" Target="../media/image7.jpeg"/><Relationship Id="rId2" Type="http://schemas.openxmlformats.org/officeDocument/2006/relationships/audio" Target="file:///C:\Users\&#1053;&#1072;&#1089;&#1090;&#1103;\Desktop\malenkaya_strana_minus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5.jpe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5.png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audio" Target="file:///C:\Users\&#1053;&#1072;&#1089;&#1090;&#1103;\Desktop\malenkaya_strana_minus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58" y="414338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642910" y="928670"/>
            <a:ext cx="8143932" cy="1852258"/>
          </a:xfrm>
        </p:spPr>
        <p:txBody>
          <a:bodyPr/>
          <a:lstStyle/>
          <a:p>
            <a: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Детский сад №63</a:t>
            </a:r>
            <a:br>
              <a:rPr lang="ru-RU" sz="3200" b="1" dirty="0" smtClean="0">
                <a:ln>
                  <a:solidFill>
                    <a:srgbClr val="7030A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</a:br>
            <a:r>
              <a:rPr lang="ru-RU" sz="3200" b="1" dirty="0" err="1">
                <a:ln>
                  <a:solidFill>
                    <a:srgbClr val="7030A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г</a:t>
            </a:r>
            <a:r>
              <a:rPr lang="ru-RU" sz="3200" b="1" dirty="0" err="1" smtClean="0">
                <a:ln>
                  <a:solidFill>
                    <a:srgbClr val="7030A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.Керчь</a:t>
            </a:r>
            <a:endParaRPr lang="ru-RU" sz="3200" b="1" dirty="0" smtClean="0">
              <a:ln>
                <a:solidFill>
                  <a:srgbClr val="7030A0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3714752"/>
            <a:ext cx="1357322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:\SL2743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53" y="2852936"/>
            <a:ext cx="460851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274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29591-B07C-409C-8AE7-0FFDAA0D2B9F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FB9D-E64F-4927-AF60-F19C7E2956B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5" y="116632"/>
            <a:ext cx="871296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030836"/>
      </p:ext>
    </p:extLst>
  </p:cSld>
  <p:clrMapOvr>
    <a:masterClrMapping/>
  </p:clrMapOvr>
  <p:transition spd="med" advTm="5096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00042"/>
            <a:ext cx="8401064" cy="5643602"/>
          </a:xfrm>
        </p:spPr>
        <p:txBody>
          <a:bodyPr rtlCol="0">
            <a:normAutofit/>
          </a:bodyPr>
          <a:lstStyle/>
          <a:p>
            <a:r>
              <a:rPr lang="ru-RU" b="1" dirty="0" smtClean="0">
                <a:solidFill>
                  <a:srgbClr val="660066"/>
                </a:solidFill>
              </a:rPr>
              <a:t>Педагогический совет с участием родителей</a:t>
            </a:r>
            <a:endParaRPr lang="ru-RU" dirty="0" smtClean="0">
              <a:solidFill>
                <a:srgbClr val="660066"/>
              </a:solidFill>
            </a:endParaRPr>
          </a:p>
          <a:p>
            <a:r>
              <a:rPr lang="ru-RU" u="sng" dirty="0" smtClean="0">
                <a:solidFill>
                  <a:srgbClr val="660066"/>
                </a:solidFill>
              </a:rPr>
              <a:t>Цель:</a:t>
            </a:r>
            <a:r>
              <a:rPr lang="ru-RU" dirty="0" smtClean="0">
                <a:solidFill>
                  <a:srgbClr val="660066"/>
                </a:solidFill>
              </a:rPr>
              <a:t> привлечь родителей к активному осмыслению проблем воспитания детей в семье на основе учета их индивидуальных потребностей.</a:t>
            </a:r>
          </a:p>
          <a:p>
            <a:r>
              <a:rPr lang="ru-RU" b="1" dirty="0" smtClean="0">
                <a:solidFill>
                  <a:srgbClr val="660066"/>
                </a:solidFill>
              </a:rPr>
              <a:t>Открытые занятия с детьми в ДОУ для родителей</a:t>
            </a:r>
            <a:endParaRPr lang="ru-RU" dirty="0" smtClean="0">
              <a:solidFill>
                <a:srgbClr val="660066"/>
              </a:solidFill>
            </a:endParaRPr>
          </a:p>
          <a:p>
            <a:r>
              <a:rPr lang="ru-RU" u="sng" dirty="0" smtClean="0">
                <a:solidFill>
                  <a:srgbClr val="660066"/>
                </a:solidFill>
              </a:rPr>
              <a:t>Цель:</a:t>
            </a:r>
            <a:r>
              <a:rPr lang="ru-RU" dirty="0" smtClean="0">
                <a:solidFill>
                  <a:srgbClr val="660066"/>
                </a:solidFill>
              </a:rPr>
              <a:t> познакомить родителей со структурой и спецификой проведения занятий в ДОУ.</a:t>
            </a:r>
          </a:p>
          <a:p>
            <a:r>
              <a:rPr lang="ru-RU" dirty="0" smtClean="0">
                <a:solidFill>
                  <a:srgbClr val="660066"/>
                </a:solidFill>
              </a:rPr>
              <a:t>Воспитатель при проведении занятия может включить в него элемент беседы с родителями </a:t>
            </a:r>
            <a:r>
              <a:rPr lang="ru-RU" i="1" dirty="0" smtClean="0">
                <a:solidFill>
                  <a:srgbClr val="660066"/>
                </a:solidFill>
              </a:rPr>
              <a:t>(ребенок может рассказать что-то новое гостю, ввести его в круг своих интересов)</a:t>
            </a:r>
            <a:r>
              <a:rPr lang="ru-RU" dirty="0" smtClean="0">
                <a:solidFill>
                  <a:srgbClr val="660066"/>
                </a:solidFill>
              </a:rPr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48" y="1714488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2462" y="5786454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18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642918"/>
            <a:ext cx="8001056" cy="5715040"/>
          </a:xfrm>
        </p:spPr>
        <p:txBody>
          <a:bodyPr rtlCol="0">
            <a:normAutofit/>
          </a:bodyPr>
          <a:lstStyle/>
          <a:p>
            <a:r>
              <a:rPr lang="ru-RU" b="1" i="1" dirty="0" smtClean="0">
                <a:solidFill>
                  <a:srgbClr val="660066"/>
                </a:solidFill>
              </a:rPr>
              <a:t>Педагогические беседы с родителями</a:t>
            </a:r>
            <a:endParaRPr lang="ru-RU" i="1" dirty="0" smtClean="0">
              <a:solidFill>
                <a:srgbClr val="660066"/>
              </a:solidFill>
            </a:endParaRPr>
          </a:p>
          <a:p>
            <a:r>
              <a:rPr lang="ru-RU" i="1" dirty="0" smtClean="0">
                <a:solidFill>
                  <a:srgbClr val="660066"/>
                </a:solidFill>
              </a:rPr>
              <a:t>Это наиболее доступная форма установления связи </a:t>
            </a:r>
            <a:r>
              <a:rPr lang="ru-RU" sz="3600" i="1" dirty="0" smtClean="0">
                <a:solidFill>
                  <a:srgbClr val="660066"/>
                </a:solidFill>
              </a:rPr>
              <a:t>педагога</a:t>
            </a:r>
            <a:r>
              <a:rPr lang="ru-RU" i="1" dirty="0" smtClean="0">
                <a:solidFill>
                  <a:srgbClr val="660066"/>
                </a:solidFill>
              </a:rPr>
              <a:t> с семьей, она может использоваться как самостоятельно, так и в сочетании с другими формами: беседа при посещении семей, на родительском собрании, консультации.</a:t>
            </a:r>
          </a:p>
          <a:p>
            <a:r>
              <a:rPr lang="ru-RU" i="1" u="sng" dirty="0" smtClean="0">
                <a:solidFill>
                  <a:srgbClr val="660066"/>
                </a:solidFill>
              </a:rPr>
              <a:t>Цель:</a:t>
            </a:r>
            <a:r>
              <a:rPr lang="ru-RU" i="1" dirty="0" smtClean="0">
                <a:solidFill>
                  <a:srgbClr val="660066"/>
                </a:solidFill>
              </a:rPr>
              <a:t> оказать родителям своевременную помощь по тому или иному вопросу воспитания, способствовать достижению единой точки зрения по этим вопросам.</a:t>
            </a:r>
          </a:p>
          <a:p>
            <a:r>
              <a:rPr lang="ru-RU" i="1" dirty="0" smtClean="0">
                <a:solidFill>
                  <a:srgbClr val="660066"/>
                </a:solidFill>
              </a:rPr>
              <a:t>Ведущая роль здесь отводится воспитателю, он заранее планирует тематику и структуру беседы.</a:t>
            </a:r>
          </a:p>
          <a:p>
            <a:r>
              <a:rPr lang="ru-RU" i="1" dirty="0" smtClean="0">
                <a:solidFill>
                  <a:srgbClr val="660066"/>
                </a:solidFill>
              </a:rPr>
              <a:t>Рекомендуется при проведении беседы выбирать наиболее подходящие условия и начинать ее с нейтральных вопросов, затем переходить непосредственно к главным темам.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5286388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357166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6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6167437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34063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8286808" cy="6215106"/>
          </a:xfrm>
        </p:spPr>
        <p:txBody>
          <a:bodyPr rtlCol="0">
            <a:normAutofit fontScale="85000" lnSpcReduction="10000"/>
          </a:bodyPr>
          <a:lstStyle/>
          <a:p>
            <a:r>
              <a:rPr lang="ru-RU" sz="2800" b="1" i="1" dirty="0" smtClean="0">
                <a:solidFill>
                  <a:srgbClr val="990099"/>
                </a:solidFill>
              </a:rPr>
              <a:t>Тематические консультации</a:t>
            </a:r>
            <a:endParaRPr lang="ru-RU" sz="2800" i="1" dirty="0" smtClean="0">
              <a:solidFill>
                <a:srgbClr val="990099"/>
              </a:solidFill>
            </a:endParaRPr>
          </a:p>
          <a:p>
            <a:r>
              <a:rPr lang="ru-RU" sz="2800" i="1" dirty="0" smtClean="0">
                <a:solidFill>
                  <a:srgbClr val="990099"/>
                </a:solidFill>
              </a:rPr>
              <a:t>Консультации близки к беседам, главное их отличие в том, что педагог, проводя консультацию, стремится дать родителям квалифицированный совет.</a:t>
            </a:r>
          </a:p>
          <a:p>
            <a:r>
              <a:rPr lang="ru-RU" sz="2800" i="1" dirty="0" smtClean="0">
                <a:solidFill>
                  <a:srgbClr val="990099"/>
                </a:solidFill>
              </a:rPr>
              <a:t>Консультации могут быть плановыми и неплановыми, индивидуальными и групповыми.</a:t>
            </a:r>
            <a:r>
              <a:rPr lang="ru-RU" sz="2800" b="1" i="1" dirty="0" smtClean="0">
                <a:solidFill>
                  <a:srgbClr val="990099"/>
                </a:solidFill>
              </a:rPr>
              <a:t> </a:t>
            </a:r>
          </a:p>
          <a:p>
            <a:r>
              <a:rPr lang="ru-RU" sz="2800" b="1" i="1" dirty="0" smtClean="0">
                <a:solidFill>
                  <a:srgbClr val="990099"/>
                </a:solidFill>
              </a:rPr>
              <a:t>"Круглый стол" с родителями</a:t>
            </a:r>
            <a:endParaRPr lang="ru-RU" sz="2800" i="1" dirty="0" smtClean="0">
              <a:solidFill>
                <a:srgbClr val="990099"/>
              </a:solidFill>
            </a:endParaRPr>
          </a:p>
          <a:p>
            <a:r>
              <a:rPr lang="ru-RU" sz="2800" i="1" dirty="0" smtClean="0">
                <a:solidFill>
                  <a:srgbClr val="990099"/>
                </a:solidFill>
              </a:rPr>
              <a:t>Цель: в нетрадиционной обстановке с обязательным участием специалистов обсудить с родителями актуальные проблемы воспитания.</a:t>
            </a:r>
          </a:p>
          <a:p>
            <a:r>
              <a:rPr lang="ru-RU" sz="2800" i="1" dirty="0" smtClean="0">
                <a:solidFill>
                  <a:srgbClr val="990099"/>
                </a:solidFill>
              </a:rPr>
              <a:t>На заседание "круглого стола" приглашаются родители, письменно или устно выразившие желание участвовать в обсуждении той или другой темы со специалистами.</a:t>
            </a:r>
          </a:p>
          <a:p>
            <a:endParaRPr lang="ru-RU" sz="2800" dirty="0" smtClean="0"/>
          </a:p>
          <a:p>
            <a:endParaRPr lang="ru-RU" sz="2800" dirty="0" smtClean="0">
              <a:solidFill>
                <a:srgbClr val="990099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285728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142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85813" y="785793"/>
            <a:ext cx="7772400" cy="4714909"/>
          </a:xfrm>
        </p:spPr>
        <p:txBody>
          <a:bodyPr/>
          <a:lstStyle/>
          <a:p>
            <a:r>
              <a:rPr lang="ru-RU" sz="3600" b="1" dirty="0" smtClean="0">
                <a:solidFill>
                  <a:srgbClr val="6600FF"/>
                </a:solidFill>
                <a:latin typeface="Comic Sans MS" pitchFamily="66" charset="0"/>
              </a:rPr>
              <a:t>Взаимодействие детского сада с семьями воспитанников носит систематический плановый характер. </a:t>
            </a:r>
            <a:br>
              <a:rPr lang="ru-RU" sz="3600" b="1" dirty="0" smtClean="0">
                <a:solidFill>
                  <a:srgbClr val="6600FF"/>
                </a:solidFill>
                <a:latin typeface="Comic Sans MS" pitchFamily="66" charset="0"/>
              </a:rPr>
            </a:br>
            <a:r>
              <a:rPr lang="ru-RU" sz="3600" b="1" dirty="0" smtClean="0">
                <a:solidFill>
                  <a:srgbClr val="6600FF"/>
                </a:solidFill>
                <a:latin typeface="Comic Sans MS" pitchFamily="66" charset="0"/>
              </a:rPr>
              <a:t>ДОУ стремится воспитать в детях любовь к своим родителям, близким людям. </a:t>
            </a:r>
            <a:br>
              <a:rPr lang="ru-RU" sz="3600" b="1" dirty="0" smtClean="0">
                <a:solidFill>
                  <a:srgbClr val="6600FF"/>
                </a:solidFill>
                <a:latin typeface="Comic Sans MS" pitchFamily="66" charset="0"/>
              </a:rPr>
            </a:br>
            <a:endParaRPr lang="ru-RU" sz="3600" b="1" dirty="0" smtClean="0">
              <a:solidFill>
                <a:srgbClr val="6600FF"/>
              </a:solidFill>
              <a:latin typeface="Comic Sans MS" pitchFamily="66" charset="0"/>
            </a:endParaRPr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1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1547664" y="500043"/>
            <a:ext cx="6480720" cy="480686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6600FF"/>
                </a:solidFill>
              </a:rPr>
              <a:t>Мы построим теремок</a:t>
            </a:r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857496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00496" y="557214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112___11\IMG_27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1"/>
            <a:ext cx="5379491" cy="45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79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5834063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714356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G:\112___11\IMG_27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637"/>
            <a:ext cx="3513325" cy="4169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051" name="Picture 3" descr="D:\Дуз 63\17.03.2015\Новая папка\Флешка\KINGSTON\Фото преемственность\Новая папка (2)\IMG_36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484784"/>
            <a:ext cx="4606800" cy="4349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19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125113" cy="108012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У нас сегодня праздник мам!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A57CB-0F52-45DE-9B5E-F18FA49C1B1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E216-293E-48A6-A5EF-74BFDB20562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795729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94083"/>
      </p:ext>
    </p:extLst>
  </p:cSld>
  <p:clrMapOvr>
    <a:masterClrMapping/>
  </p:clrMapOvr>
  <p:transition spd="med" advTm="3449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88641"/>
            <a:ext cx="7883038" cy="1152128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FF0000"/>
                </a:solidFill>
              </a:rPr>
              <a:t>Осень, осень, в гости просим! 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660066"/>
                </a:solidFill>
              </a:rPr>
              <a:t>Участие родителей в осенней выставке «Веселый огород»</a:t>
            </a:r>
            <a:endParaRPr lang="ru-RU" sz="1800" dirty="0">
              <a:solidFill>
                <a:srgbClr val="660066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A57CB-0F52-45DE-9B5E-F18FA49C1B1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E216-293E-48A6-A5EF-74BFDB20562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4099" name="Picture 3" descr="G:\Новая папка\IMG_2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416824" cy="51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36690"/>
      </p:ext>
    </p:extLst>
  </p:cSld>
  <p:clrMapOvr>
    <a:masterClrMapping/>
  </p:clrMapOvr>
  <p:transition spd="med" advTm="2438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4016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20112014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FDF20-24AA-43D6-8734-0BF43571331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8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3834" y="1214422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429132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785926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5143512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2500306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112___11\IMG_27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968552" cy="3888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26390"/>
            <a:ext cx="3384376" cy="2998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6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071570"/>
          </a:xfrm>
          <a:ln w="38100">
            <a:solidFill>
              <a:srgbClr val="FFFF00"/>
            </a:solidFill>
          </a:ln>
        </p:spPr>
        <p:txBody>
          <a:bodyPr>
            <a:normAutofit fontScale="90000"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Наша интересная жизнь с Родителями !</a:t>
            </a:r>
          </a:p>
        </p:txBody>
      </p:sp>
      <p:pic>
        <p:nvPicPr>
          <p:cNvPr id="7" name="malenkaya_strana_minus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4267200" y="3529013"/>
            <a:ext cx="609600" cy="6096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C2A343-463E-43A5-BCA1-1B0C5B6DF092}" type="datetime1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91864-D66B-4EA5-A53C-EE466659ED52}" type="slidenum">
              <a:rPr lang="ru-RU"/>
              <a:pPr>
                <a:defRPr/>
              </a:pPr>
              <a:t>2</a:t>
            </a:fld>
            <a:endParaRPr lang="ru-RU"/>
          </a:p>
        </p:txBody>
      </p:sp>
      <p:pic>
        <p:nvPicPr>
          <p:cNvPr id="1026" name="Picture 2" descr="C:\Users\Настя\Desktop\для презинтации\35596_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3000372"/>
            <a:ext cx="1984248" cy="2368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57158" y="1500174"/>
            <a:ext cx="842968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Семья – это счастье, любовь и удача,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Семья – это летом поездки на дачу.  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Семья – это труд, друг о друге забота,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Семья – это много домашней работы.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Семья – это важно! Семья – это сложно!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Но счастливо жить одному невозможно!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Всегда будьте вместе, любовь берегите,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Обиды и ссоры подальше гоните!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Рисунок 1" descr="http://30astr-mdou63.caduk.ru/images/backgrounds_100031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034" y="3429000"/>
            <a:ext cx="1438275" cy="723900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181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" descr="http://30astr-mdou63.caduk.ru/images/backgrounds_100031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5074" y="1928802"/>
            <a:ext cx="1438275" cy="723900"/>
          </a:xfrm>
          <a:prstGeom prst="rect">
            <a:avLst/>
          </a:prstGeom>
          <a:noFill/>
        </p:spPr>
      </p:pic>
      <p:pic>
        <p:nvPicPr>
          <p:cNvPr id="15" name="Рисунок 1" descr="http://30astr-mdou63.caduk.ru/images/backgrounds_100031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298" y="1857364"/>
            <a:ext cx="1438275" cy="723900"/>
          </a:xfrm>
          <a:prstGeom prst="rect">
            <a:avLst/>
          </a:prstGeom>
          <a:noFill/>
        </p:spPr>
      </p:pic>
      <p:pic>
        <p:nvPicPr>
          <p:cNvPr id="16" name="Рисунок 1" descr="http://30astr-mdou63.caduk.ru/images/backgrounds_100031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5286388"/>
            <a:ext cx="1438275" cy="723900"/>
          </a:xfrm>
          <a:prstGeom prst="rect">
            <a:avLst/>
          </a:prstGeom>
          <a:noFill/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2568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75725"/>
            <a:ext cx="7992888" cy="729214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Письмо Деду Морозу пишем вместе с мамой!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A57CB-0F52-45DE-9B5E-F18FA49C1B1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E216-293E-48A6-A5EF-74BFDB205620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125253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575" y="140493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55733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15309"/>
            <a:ext cx="8064896" cy="501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9734"/>
      </p:ext>
    </p:extLst>
  </p:cSld>
  <p:clrMapOvr>
    <a:masterClrMapping/>
  </p:clrMapOvr>
  <p:transition spd="med" advTm="2291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29591-B07C-409C-8AE7-0FFDAA0D2B9F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FB9D-E64F-4927-AF60-F19C7E2956B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8194" name="Picture 2" descr="D:\Дуз 63\документы2\документы\воспетки\Фото Занятие Гайдуковой Новогодняя выставка, Занятие старшей группы\SDC13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" y="400267"/>
            <a:ext cx="813690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8540"/>
      </p:ext>
    </p:extLst>
  </p:cSld>
  <p:clrMapOvr>
    <a:masterClrMapping/>
  </p:clrMapOvr>
  <p:transition spd="med" advTm="104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800" b="1" i="1" u="sng" dirty="0" smtClean="0">
                <a:solidFill>
                  <a:srgbClr val="FF0000"/>
                </a:solidFill>
              </a:rPr>
              <a:t>Влияние семьи на развитие ребенка.</a:t>
            </a:r>
            <a:r>
              <a:rPr lang="ru-RU" sz="4800" i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/>
            </a:r>
            <a:br>
              <a:rPr lang="ru-RU" sz="4800" i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ru-RU" b="1" i="1" dirty="0" smtClean="0">
                <a:solidFill>
                  <a:srgbClr val="FF00FF"/>
                </a:solidFill>
              </a:rPr>
              <a:t>Семья для ребенка </a:t>
            </a:r>
            <a:r>
              <a:rPr lang="ru-RU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— </a:t>
            </a:r>
            <a:r>
              <a:rPr lang="ru-RU" sz="4000" i="1" dirty="0" smtClean="0">
                <a:solidFill>
                  <a:srgbClr val="660066"/>
                </a:solidFill>
              </a:rPr>
              <a:t>это место его рождения и основная среда обитания. Она определяет очень многое в жизни ребенка. Связь между родителями и детьми относится к наиболее сильным человеческим связям</a:t>
            </a:r>
            <a:r>
              <a:rPr lang="ru-RU" sz="40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.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b="1" dirty="0" smtClean="0"/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834063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1214422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5429264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58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309548" y="762000"/>
            <a:ext cx="8786842" cy="47863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FF"/>
                </a:solidFill>
              </a:rPr>
              <a:t>Благополучию ребенка</a:t>
            </a:r>
            <a:r>
              <a:rPr lang="ru-RU" dirty="0" smtClean="0">
                <a:solidFill>
                  <a:srgbClr val="FF00FF"/>
                </a:solidFill>
              </a:rPr>
              <a:t> -</a:t>
            </a:r>
            <a:r>
              <a:rPr lang="ru-RU" sz="4000" i="1" dirty="0" smtClean="0">
                <a:solidFill>
                  <a:srgbClr val="660066"/>
                </a:solidFill>
              </a:rPr>
              <a:t>способствуют доброжелательная атмосфера и такая система семейных отношений, которая дает чувство защищенности, любви и принятия, стимулирует и направляет его развитие.</a:t>
            </a:r>
            <a:br>
              <a:rPr lang="ru-RU" sz="4000" i="1" dirty="0" smtClean="0">
                <a:solidFill>
                  <a:srgbClr val="660066"/>
                </a:solidFill>
              </a:rPr>
            </a:br>
            <a:endParaRPr lang="ru-RU" sz="4000" b="1" i="1" dirty="0" smtClean="0">
              <a:solidFill>
                <a:srgbClr val="660066"/>
              </a:solidFill>
            </a:endParaRPr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5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79208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НАША СТЕНГАЗЕТА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A57CB-0F52-45DE-9B5E-F18FA49C1B1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E216-293E-48A6-A5EF-74BFDB205620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4098" name="Picture 2" descr="C:\Users\Elena\Desktop\1418103218_dscn3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44816" cy="464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6192"/>
      </p:ext>
    </p:extLst>
  </p:cSld>
  <p:clrMapOvr>
    <a:masterClrMapping/>
  </p:clrMapOvr>
  <p:transition spd="med" advTm="1742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85813" y="785795"/>
            <a:ext cx="7772400" cy="535785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FF"/>
                </a:solidFill>
              </a:rPr>
              <a:t>Любовь родителей</a:t>
            </a:r>
            <a:r>
              <a:rPr lang="ru-RU" i="1" dirty="0" smtClean="0">
                <a:solidFill>
                  <a:srgbClr val="FF00FF"/>
                </a:solidFill>
              </a:rPr>
              <a:t> — </a:t>
            </a:r>
            <a:r>
              <a:rPr lang="ru-RU" sz="4000" i="1" dirty="0" smtClean="0">
                <a:solidFill>
                  <a:srgbClr val="990099"/>
                </a:solidFill>
              </a:rPr>
              <a:t>величайший и незаменимый источник духовного и эмоционального развития ребенка, его нравственных качеств, чувства уверенности в себе, позитивного восприятия мира.</a:t>
            </a:r>
            <a:r>
              <a:rPr lang="ru-RU" sz="4800" i="1" dirty="0" smtClean="0">
                <a:solidFill>
                  <a:srgbClr val="990099"/>
                </a:solidFill>
              </a:rPr>
              <a:t/>
            </a:r>
            <a:br>
              <a:rPr lang="ru-RU" sz="4800" i="1" dirty="0" smtClean="0">
                <a:solidFill>
                  <a:srgbClr val="990099"/>
                </a:solidFill>
              </a:rPr>
            </a:br>
            <a:endParaRPr lang="ru-RU" sz="4800" i="1" dirty="0" smtClean="0">
              <a:solidFill>
                <a:srgbClr val="990099"/>
              </a:solidFill>
            </a:endParaRPr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6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Вот какая мы семья!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A57CB-0F52-45DE-9B5E-F18FA49C1B1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E216-293E-48A6-A5EF-74BFDB205620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9218" name="Picture 2" descr="H:\SL2744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912768" cy="4585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21542"/>
      </p:ext>
    </p:extLst>
  </p:cSld>
  <p:clrMapOvr>
    <a:masterClrMapping/>
  </p:clrMapOvr>
  <p:transition spd="med" advTm="678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714356"/>
            <a:ext cx="7929618" cy="5786478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Это я, это я, а вокруг моя семья!</a:t>
            </a:r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5500702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Elena\Desktop\10060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70" y="1285874"/>
            <a:ext cx="7925177" cy="52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5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834063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85812" y="285729"/>
            <a:ext cx="7929591" cy="2143139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>ПАМЯТКА ДЛЯ ВОСПИТАТЕЛЯ</a:t>
            </a:r>
            <a:br>
              <a:rPr lang="ru-RU" sz="3200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</a:br>
            <a:r>
              <a:rPr lang="ru-RU" sz="4800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  <a:t/>
            </a:r>
            <a:br>
              <a:rPr lang="ru-RU" sz="4800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DejaVu Sans"/>
              </a:rPr>
            </a:br>
            <a:endParaRPr lang="ru-RU" sz="4800" b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24744"/>
            <a:ext cx="8572560" cy="5376090"/>
          </a:xfrm>
        </p:spPr>
        <p:txBody>
          <a:bodyPr rtlCol="0">
            <a:normAutofit/>
          </a:bodyPr>
          <a:lstStyle/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Важно создать и использовать возможности для доверительного общения.</a:t>
            </a:r>
          </a:p>
          <a:p>
            <a:pPr algn="l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</a:rPr>
              <a:t>Нужно использовать различные виды деятельности и обмениваться информацией друг с другом.</a:t>
            </a:r>
          </a:p>
          <a:p>
            <a:pPr algn="l">
              <a:buFont typeface="Wingdings" pitchFamily="2" charset="2"/>
              <a:buChar char="Ø"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</a:rPr>
              <a:t>Уделять время для совместных дискуссий с семьями.</a:t>
            </a:r>
          </a:p>
          <a:p>
            <a:pPr algn="l">
              <a:buFont typeface="Wingdings" pitchFamily="2" charset="2"/>
              <a:buChar char="Ø"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</a:rPr>
              <a:t>Создавать разные клубы (по интересам).</a:t>
            </a:r>
          </a:p>
          <a:p>
            <a:pPr algn="l">
              <a:buFont typeface="Wingdings" pitchFamily="2" charset="2"/>
              <a:buChar char="Ø"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</a:rPr>
              <a:t>Стараться внимательно слушать.</a:t>
            </a:r>
          </a:p>
          <a:p>
            <a:pPr algn="l">
              <a:buFont typeface="Wingdings" pitchFamily="2" charset="2"/>
              <a:buChar char="Ø"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b="1" i="1" dirty="0" smtClean="0">
                <a:solidFill>
                  <a:srgbClr val="C00000"/>
                </a:solidFill>
              </a:rPr>
              <a:t>Важно вносить большое количество интересных ролей для родителей.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62" y="57148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62" y="3857628"/>
            <a:ext cx="71438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000108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87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428596" y="428605"/>
            <a:ext cx="8215369" cy="150019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Times New Roman" pitchFamily="18" charset="0"/>
              </a:rPr>
              <a:t>Советы, которые помогут активизировать участие родителей:</a:t>
            </a:r>
            <a:r>
              <a:rPr lang="ru-RU" sz="6000" i="1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Times New Roman" pitchFamily="18" charset="0"/>
              </a:rPr>
              <a:t/>
            </a:r>
            <a:br>
              <a:rPr lang="ru-RU" sz="6000" i="1" dirty="0" smtClean="0">
                <a:solidFill>
                  <a:srgbClr val="0000FF"/>
                </a:solidFill>
                <a:latin typeface="Arial" pitchFamily="34" charset="0"/>
                <a:ea typeface="DejaVu Sans"/>
                <a:cs typeface="Times New Roman" pitchFamily="18" charset="0"/>
              </a:rPr>
            </a:br>
            <a:endParaRPr lang="ru-RU" sz="4800" b="1" i="1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643050"/>
            <a:ext cx="8286808" cy="4643470"/>
          </a:xfrm>
        </p:spPr>
        <p:txBody>
          <a:bodyPr rtlCol="0">
            <a:normAutofit fontScale="775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Проявляйте взаимное уважение друг к другу. 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Поощряйте инициативу, творчество и фантазию родителей, помогайте им.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 Привлекайте родителей, к занимательным мероприятиям детского сада и группы.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Используйте разнообразные виды участия родителей, проявляйте чуткость и понимание.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Помните!!! У всех людей - разные ресурсы и образ жизни. Что свойственно одному человеку, не подходит другому.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Позвольте родителям самим выбирать, какую помощь они могут оказать детскому саду.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Доводите до сведения родителей, что их участие в жизни ДОУ и группы ценится, а      любая помощь с их стороны приветствуется.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 Говорите  семьям о надеждах, возлагаемых воспитателями на родителей.</a:t>
            </a:r>
          </a:p>
          <a:p>
            <a:pPr algn="l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C00000"/>
                </a:solidFill>
              </a:rPr>
              <a:t>Будьте терпеливыми к ним.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5834063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9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29591-B07C-409C-8AE7-0FFDAA0D2B9F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FB9D-E64F-4927-AF60-F19C7E2956B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895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7598"/>
      </p:ext>
    </p:extLst>
  </p:cSld>
  <p:clrMapOvr>
    <a:masterClrMapping/>
  </p:clrMapOvr>
  <p:transition spd="med" advTm="1334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215370" cy="4429156"/>
          </a:xfrm>
        </p:spPr>
        <p:txBody>
          <a:bodyPr rtlCol="0">
            <a:normAutofit fontScale="775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Делайте ударения на сильные стороны семьи и давайте положительные оценки.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Поддерживайте тесные контакты. 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Высказывайте свою признательность им.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Напоминайте родителям, что вы рады любому их участию.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Постарайтесь заинтересовать и привлечь всю семью.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Поощряйте посещаемость родительских собраний.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Сохраняйте конфиденциальность любой информации.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Обучайтесь навыкам сотрудничества.</a:t>
            </a:r>
          </a:p>
          <a:p>
            <a:pPr algn="l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C00000"/>
                </a:solidFill>
              </a:rPr>
              <a:t> Создавайте совместные развивающие занятия с родителями и детьми для укрепления их взаимопонимания.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5500702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1357298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5357826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61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29591-B07C-409C-8AE7-0FFDAA0D2B9F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FB9D-E64F-4927-AF60-F19C7E2956B8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5" y="317248"/>
            <a:ext cx="770485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50617"/>
      </p:ext>
    </p:extLst>
  </p:cSld>
  <p:clrMapOvr>
    <a:masterClrMapping/>
  </p:clrMapOvr>
  <p:transition spd="med" advTm="51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 defTabSz="914400">
              <a:spcBef>
                <a:spcPts val="0"/>
              </a:spcBef>
            </a:pPr>
            <a:r>
              <a:rPr lang="ru-RU" sz="4000" b="1" dirty="0">
                <a:ln w="12700">
                  <a:solidFill>
                    <a:srgbClr val="4E5B6F">
                      <a:satMod val="155000"/>
                    </a:srgbClr>
                  </a:solidFill>
                  <a:prstDash val="solid"/>
                </a:ln>
                <a:solidFill>
                  <a:srgbClr val="D6ECF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  <a:t>Спасибо за внимание !</a:t>
            </a:r>
            <a:br>
              <a:rPr lang="ru-RU" sz="4000" b="1" dirty="0">
                <a:ln w="12700">
                  <a:solidFill>
                    <a:srgbClr val="4E5B6F">
                      <a:satMod val="155000"/>
                    </a:srgbClr>
                  </a:solidFill>
                  <a:prstDash val="solid"/>
                </a:ln>
                <a:solidFill>
                  <a:srgbClr val="D6ECFF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</a:rPr>
            </a:br>
            <a:endParaRPr lang="ru-RU" sz="4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BA57CB-0F52-45DE-9B5E-F18FA49C1B13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E216-293E-48A6-A5EF-74BFDB205620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6752"/>
            <a:ext cx="73152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83829"/>
      </p:ext>
    </p:extLst>
  </p:cSld>
  <p:clrMapOvr>
    <a:masterClrMapping/>
  </p:clrMapOvr>
  <p:transition spd="med" advTm="56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29591-B07C-409C-8AE7-0FFDAA0D2B9F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FB9D-E64F-4927-AF60-F19C7E2956B8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solidFill>
            <a:srgbClr val="FF66FF"/>
          </a:solidFill>
          <a:ln>
            <a:noFill/>
          </a:ln>
          <a:effectLst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89038"/>
      </p:ext>
    </p:extLst>
  </p:cSld>
  <p:clrMapOvr>
    <a:masterClrMapping/>
  </p:clrMapOvr>
  <p:transition spd="med" advTm="226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443914" cy="58579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400" i="1" dirty="0" smtClean="0">
                <a:solidFill>
                  <a:srgbClr val="990099"/>
                </a:solidFill>
              </a:rPr>
              <a:t>Ещё до прихода ребёнка в ДОУ, между детским садом и родителями появляются первые контакты, которые позволяют родителям поближе узнать наш детский сад: 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990099"/>
                </a:solidFill>
              </a:rPr>
              <a:t>- родители посещают группы детского сада, знакомятся с педагогами, предметно-развивающей средой,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990099"/>
                </a:solidFill>
              </a:rPr>
              <a:t>-  родители знакомятся с нормативными документами ДОУ,</a:t>
            </a:r>
          </a:p>
          <a:p>
            <a:endParaRPr lang="ru-RU" i="1" dirty="0" smtClean="0">
              <a:solidFill>
                <a:srgbClr val="990099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C2A343-463E-43A5-BCA1-1B0C5B6DF092}" type="datetime1">
              <a:rPr lang="ru-RU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91864-D66B-4EA5-A53C-EE466659ED52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6" name="malenkaya_strana_min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 bwMode="auto">
          <a:xfrm>
            <a:off x="4419600" y="37099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751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68178"/>
          </a:xfr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ru-RU" sz="3100" b="1" i="1" dirty="0" smtClean="0">
                <a:solidFill>
                  <a:srgbClr val="990099"/>
                </a:solidFill>
                <a:latin typeface="Comic Sans MS" panose="030F0702030302020204" pitchFamily="66" charset="0"/>
              </a:rPr>
              <a:t>- родители знакомятся с важными адаптационными моментами,</a:t>
            </a:r>
          </a:p>
          <a:p>
            <a:r>
              <a:rPr lang="ru-RU" sz="3100" b="1" i="1" dirty="0" smtClean="0">
                <a:solidFill>
                  <a:srgbClr val="990099"/>
                </a:solidFill>
                <a:latin typeface="Comic Sans MS" panose="030F0702030302020204" pitchFamily="66" charset="0"/>
              </a:rPr>
              <a:t>- оформляется родительский договор.</a:t>
            </a:r>
          </a:p>
          <a:p>
            <a:r>
              <a:rPr lang="ru-RU" sz="3100" b="1" i="1" dirty="0" smtClean="0">
                <a:solidFill>
                  <a:srgbClr val="990099"/>
                </a:solidFill>
                <a:latin typeface="Comic Sans MS" panose="030F0702030302020204" pitchFamily="66" charset="0"/>
              </a:rPr>
              <a:t>В основе работы с родителями лежит принцип сотрудничества и взаимодействия</a:t>
            </a:r>
            <a:r>
              <a:rPr lang="ru-RU" sz="31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ru-RU" sz="3100" b="1" dirty="0" smtClean="0">
                <a:solidFill>
                  <a:srgbClr val="002060"/>
                </a:solidFill>
                <a:latin typeface="Comic Sans MS" pitchFamily="66" charset="0"/>
              </a:rPr>
              <a:t>Родители – первые помощники и активные участники педагогического процесса, они постоянно в ведении всех направлений работы детского сада. </a:t>
            </a:r>
          </a:p>
          <a:p>
            <a:endParaRPr lang="ru-RU" sz="3100" dirty="0" smtClean="0"/>
          </a:p>
          <a:p>
            <a:endParaRPr lang="ru-RU" sz="3100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C2A343-463E-43A5-BCA1-1B0C5B6DF092}" type="datetime1">
              <a:rPr lang="ru-RU"/>
              <a:pPr>
                <a:defRPr/>
              </a:pPr>
              <a:t>09.12.2015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91864-D66B-4EA5-A53C-EE466659ED52}" type="slidenum">
              <a:rPr lang="ru-RU"/>
              <a:pPr>
                <a:defRPr/>
              </a:pPr>
              <a:t>6</a:t>
            </a:fld>
            <a:endParaRPr lang="ru-RU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445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29591-B07C-409C-8AE7-0FFDAA0D2B9F}" type="datetime1">
              <a:rPr lang="ru-RU" smtClean="0"/>
              <a:pPr>
                <a:defRPr/>
              </a:pPr>
              <a:t>09.12.2015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D6FB9D-E64F-4927-AF60-F19C7E2956B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8407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2025"/>
      </p:ext>
    </p:extLst>
  </p:cSld>
  <p:clrMapOvr>
    <a:masterClrMapping/>
  </p:clrMapOvr>
  <p:transition spd="med" advTm="2032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9063" y="5500688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13" y="428625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57158" y="500042"/>
            <a:ext cx="850112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Важная форма взаимодействия детского сада и семьи - совместная деятельность педагогов, родителей и детей, которая не только развивает отношения педагогов и родителей, родителей и детей, но и содействует развитию отношений между семьями воспитанников. Мы выделяем основные задачи, стоящие перед дошкольным учреждением в работе с родителями: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-изучение семей детей;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-привлечение родителей к активному участию в деятельности учреждения;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-просвещение родителей в области педагогики и детской психологии.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6600FF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 своей работе мы используем как традиционные формы (собрания, консультации, беседы), так и новые: "круглые столы", игровые тренинги, где происходит  сближение родителей, педагогов и детей.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6600FF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24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1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4286250"/>
            <a:ext cx="857250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8058179" cy="2071701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  <a:cs typeface="Consolas" pitchFamily="49" charset="0"/>
              </a:rPr>
              <a:t>Основные формы работы с родителями:</a:t>
            </a: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endParaRPr lang="ru-RU" sz="4800" b="1" dirty="0" smtClean="0">
              <a:solidFill>
                <a:srgbClr val="FF0000"/>
              </a:solidFill>
            </a:endParaRPr>
          </a:p>
        </p:txBody>
      </p:sp>
      <p:pic>
        <p:nvPicPr>
          <p:cNvPr id="2053" name="Picture 3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5143512"/>
            <a:ext cx="1023937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72" y="2571744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688" y="5429250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H:\Documents and Settings\Aida\Рабочий стол\НОвая ГРАФИКА сборник\КАРТИНКИ СБОРНИК_ школьные\flow5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857496"/>
            <a:ext cx="690562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14348" y="1857364"/>
          <a:ext cx="7786742" cy="48658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58680"/>
                <a:gridCol w="7128062"/>
              </a:tblGrid>
              <a:tr h="74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1.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Совместные праздники и досуги.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4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2.</a:t>
                      </a:r>
                      <a:endParaRPr lang="ru-RU" sz="2600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Групповые и общие родительские собрания 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4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3.</a:t>
                      </a:r>
                      <a:endParaRPr lang="ru-RU" sz="2600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Индивидуальные и групповые консультации 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4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4.</a:t>
                      </a:r>
                      <a:endParaRPr lang="ru-RU" sz="2600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Дни открытых дверей 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4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5.</a:t>
                      </a:r>
                      <a:endParaRPr lang="ru-RU" sz="2600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Наглядная агитация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94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6.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600" b="1" cap="all" spc="0" dirty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Анкетирование</a:t>
                      </a:r>
                      <a:endParaRPr lang="ru-RU" sz="26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68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465</TotalTime>
  <Words>853</Words>
  <Application>Microsoft Office PowerPoint</Application>
  <PresentationFormat>Экран (4:3)</PresentationFormat>
  <Paragraphs>131</Paragraphs>
  <Slides>32</Slides>
  <Notes>1</Notes>
  <HiddenSlides>0</HiddenSlides>
  <MMClips>34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Spring</vt:lpstr>
      <vt:lpstr>Детский сад №63 г.Керчь</vt:lpstr>
      <vt:lpstr>Наша интересная жизнь с Родителями 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формы работы с родителями: 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детского сада с семьями воспитанников носит систематический плановый характер.  ДОУ стремится воспитать в детях любовь к своим родителям, близким людям.  </vt:lpstr>
      <vt:lpstr>Мы построим теремок</vt:lpstr>
      <vt:lpstr>Презентация PowerPoint</vt:lpstr>
      <vt:lpstr>У нас сегодня праздник мам!</vt:lpstr>
      <vt:lpstr>Осень, осень, в гости просим!  Участие родителей в осенней выставке «Веселый огород»</vt:lpstr>
      <vt:lpstr>Презентация PowerPoint</vt:lpstr>
      <vt:lpstr>Письмо Деду Морозу пишем вместе с мамой!</vt:lpstr>
      <vt:lpstr>Презентация PowerPoint</vt:lpstr>
      <vt:lpstr>Влияние семьи на развитие ребенка. Семья для ребенка — это место его рождения и основная среда обитания. Она определяет очень многое в жизни ребенка. Связь между родителями и детьми относится к наиболее сильным человеческим связям. </vt:lpstr>
      <vt:lpstr>Благополучию ребенка -способствуют доброжелательная атмосфера и такая система семейных отношений, которая дает чувство защищенности, любви и принятия, стимулирует и направляет его развитие. </vt:lpstr>
      <vt:lpstr>НАША СТЕНГАЗЕТА</vt:lpstr>
      <vt:lpstr>Любовь родителей — величайший и незаменимый источник духовного и эмоционального развития ребенка, его нравственных качеств, чувства уверенности в себе, позитивного восприятия мира. </vt:lpstr>
      <vt:lpstr>Вот какая мы семья!</vt:lpstr>
      <vt:lpstr>Презентация PowerPoint</vt:lpstr>
      <vt:lpstr>ПАМЯТКА ДЛЯ ВОСПИТАТЕЛЯ  </vt:lpstr>
      <vt:lpstr> Советы, которые помогут активизировать участие родителей: </vt:lpstr>
      <vt:lpstr>Презентация PowerPoint</vt:lpstr>
      <vt:lpstr>Презентация PowerPoint</vt:lpstr>
      <vt:lpstr>Спасибо за внимание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vovan</dc:creator>
  <dc:description>http://aida.ucoz.ru</dc:description>
  <cp:lastModifiedBy>RePack by Diakov</cp:lastModifiedBy>
  <cp:revision>49</cp:revision>
  <dcterms:created xsi:type="dcterms:W3CDTF">2012-03-04T15:21:00Z</dcterms:created>
  <dcterms:modified xsi:type="dcterms:W3CDTF">2015-12-09T11:56:20Z</dcterms:modified>
  <cp:category>шаблоны к Powerpoint</cp:category>
</cp:coreProperties>
</file>