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</p:sldMasterIdLst>
  <p:sldIdLst>
    <p:sldId id="256" r:id="rId12"/>
    <p:sldId id="262" r:id="rId13"/>
    <p:sldId id="257" r:id="rId14"/>
    <p:sldId id="264" r:id="rId15"/>
    <p:sldId id="265" r:id="rId16"/>
    <p:sldId id="266" r:id="rId17"/>
    <p:sldId id="267" r:id="rId18"/>
    <p:sldId id="268" r:id="rId19"/>
    <p:sldId id="269" r:id="rId20"/>
    <p:sldId id="263" r:id="rId21"/>
    <p:sldId id="259" r:id="rId22"/>
    <p:sldId id="260" r:id="rId23"/>
    <p:sldId id="270" r:id="rId24"/>
    <p:sldId id="271" r:id="rId25"/>
    <p:sldId id="27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  <a:srgbClr val="9999FF"/>
    <a:srgbClr val="33CCCC"/>
    <a:srgbClr val="66FFFF"/>
    <a:srgbClr val="990099"/>
    <a:srgbClr val="660066"/>
    <a:srgbClr val="080808"/>
    <a:srgbClr val="000066"/>
    <a:srgbClr val="FFCCFF"/>
    <a:srgbClr val="0085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09935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68293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00636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43962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55959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81752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68909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51101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38791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389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28123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08616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57555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06752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40230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5107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41400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35552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50718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828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52707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71835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7577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503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541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2653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831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8067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8271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500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9688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7061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7334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8691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9153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32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5707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9490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9142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985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0412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5065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9764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2713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7482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9637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2492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484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680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433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6724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5013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5320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1981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8798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8654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41734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359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82469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234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3889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8575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7715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2235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6165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8734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78879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3001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46579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534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46246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53276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4899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7120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64336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1292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37845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2196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31870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298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31604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2061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08028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16269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48605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0128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22024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95188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1248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915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87567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64145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66466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38358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98398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69020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05896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34124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82418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659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25746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94010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75084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92084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72124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3706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36052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36432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4037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801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609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971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332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295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319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454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210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18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492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334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9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0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43306" y="2492896"/>
            <a:ext cx="4429156" cy="179336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Воспитатель МБДОУ г. Керчи РК «Детский сад №63 «Теремок»</a:t>
            </a:r>
          </a:p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Сиротина Елена Николаевна</a:t>
            </a:r>
          </a:p>
          <a:p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10800000" flipV="1">
            <a:off x="1835696" y="438706"/>
            <a:ext cx="69847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>
                <a:solidFill>
                  <a:srgbClr val="C00000"/>
                </a:solidFill>
              </a:rPr>
              <a:t>Мозаика из яичной </a:t>
            </a:r>
            <a:r>
              <a:rPr lang="ru-RU" sz="4000" b="1" i="1" dirty="0" smtClean="0">
                <a:solidFill>
                  <a:srgbClr val="C00000"/>
                </a:solidFill>
              </a:rPr>
              <a:t>скорлупы Техника «</a:t>
            </a:r>
            <a:r>
              <a:rPr lang="ru-RU" sz="4000" b="1" i="1" dirty="0" err="1" smtClean="0">
                <a:solidFill>
                  <a:srgbClr val="C00000"/>
                </a:solidFill>
              </a:rPr>
              <a:t>Кракле</a:t>
            </a:r>
            <a:r>
              <a:rPr lang="ru-RU" sz="4000" b="1" i="1" dirty="0" smtClean="0">
                <a:solidFill>
                  <a:srgbClr val="C00000"/>
                </a:solidFill>
              </a:rPr>
              <a:t>»</a:t>
            </a:r>
          </a:p>
          <a:p>
            <a:pPr algn="ctr"/>
            <a:r>
              <a:rPr lang="ru-RU" sz="4000" b="1" i="1" dirty="0" smtClean="0">
                <a:solidFill>
                  <a:srgbClr val="C00000"/>
                </a:solidFill>
              </a:rPr>
              <a:t>Мастер - класс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00034" y="332657"/>
            <a:ext cx="7960398" cy="36003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Мы учимся искусству «</a:t>
            </a:r>
            <a:r>
              <a:rPr lang="ru-RU" sz="2800" b="1" dirty="0" err="1" smtClean="0">
                <a:solidFill>
                  <a:srgbClr val="C00000"/>
                </a:solidFill>
              </a:rPr>
              <a:t>Кракле</a:t>
            </a:r>
            <a:r>
              <a:rPr lang="ru-RU" sz="2800" b="1" dirty="0" smtClean="0">
                <a:solidFill>
                  <a:srgbClr val="C00000"/>
                </a:solidFill>
              </a:rPr>
              <a:t>» с удовольствием!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371600" y="1484784"/>
            <a:ext cx="6400800" cy="4154016"/>
          </a:xfrm>
        </p:spPr>
        <p:txBody>
          <a:bodyPr>
            <a:noAutofit/>
          </a:bodyPr>
          <a:lstStyle/>
          <a:p>
            <a:endParaRPr lang="ru-RU" sz="2000" b="1" dirty="0">
              <a:solidFill>
                <a:srgbClr val="C00000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92696"/>
            <a:ext cx="6840760" cy="5904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8539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668112"/>
          </a:xfrm>
        </p:spPr>
        <p:txBody>
          <a:bodyPr>
            <a:normAutofit/>
          </a:bodyPr>
          <a:lstStyle/>
          <a:p>
            <a:pPr algn="ctr" fontAlgn="base">
              <a:spcBef>
                <a:spcPts val="0"/>
              </a:spcBef>
              <a:buNone/>
              <a:defRPr/>
            </a:pPr>
            <a:endParaRPr lang="ru-RU" sz="2000" b="1" cap="all" dirty="0" smtClean="0">
              <a:ln w="9000" cmpd="sng">
                <a:solidFill>
                  <a:srgbClr val="660066"/>
                </a:solidFill>
                <a:prstDash val="solid"/>
              </a:ln>
              <a:solidFill>
                <a:srgbClr val="660066"/>
              </a:solidFill>
              <a:effectLst>
                <a:reflection blurRad="12700" stA="28000" endPos="45000" dist="1000" dir="5400000" sy="-100000" algn="bl" rotWithShape="0"/>
              </a:effectLst>
              <a:latin typeface="Gabriola" pitchFamily="82" charset="0"/>
              <a:cs typeface="Arial" charset="0"/>
            </a:endParaRPr>
          </a:p>
          <a:p>
            <a:pPr algn="ctr">
              <a:buNone/>
              <a:defRPr/>
            </a:pPr>
            <a:endParaRPr lang="ru-RU" dirty="0" smtClean="0">
              <a:solidFill>
                <a:prstClr val="black"/>
              </a:solidFill>
              <a:latin typeface="Gabriola" pitchFamily="82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12" y="404664"/>
            <a:ext cx="8161173" cy="6273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60648"/>
            <a:ext cx="6264696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7" y="260649"/>
            <a:ext cx="7848872" cy="6389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6750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764704"/>
            <a:ext cx="8712968" cy="6093296"/>
          </a:xfrm>
        </p:spPr>
        <p:txBody>
          <a:bodyPr>
            <a:normAutofit/>
          </a:bodyPr>
          <a:lstStyle/>
          <a:p>
            <a:pPr algn="ctr" fontAlgn="base">
              <a:spcBef>
                <a:spcPts val="0"/>
              </a:spcBef>
              <a:buNone/>
              <a:defRPr/>
            </a:pPr>
            <a:endParaRPr lang="ru-RU" sz="2000" b="1" cap="all" dirty="0" smtClean="0">
              <a:ln w="9000" cmpd="sng">
                <a:solidFill>
                  <a:srgbClr val="660066"/>
                </a:solidFill>
                <a:prstDash val="solid"/>
              </a:ln>
              <a:solidFill>
                <a:srgbClr val="660066"/>
              </a:solidFill>
              <a:effectLst>
                <a:reflection blurRad="12700" stA="28000" endPos="45000" dist="1000" dir="5400000" sy="-100000" algn="bl" rotWithShape="0"/>
              </a:effectLst>
              <a:latin typeface="Gabriola" pitchFamily="82" charset="0"/>
              <a:cs typeface="Arial" charset="0"/>
            </a:endParaRPr>
          </a:p>
          <a:p>
            <a:pPr algn="ctr">
              <a:buNone/>
              <a:defRPr/>
            </a:pPr>
            <a:endParaRPr lang="ru-RU" dirty="0" smtClean="0">
              <a:solidFill>
                <a:prstClr val="black"/>
              </a:solidFill>
              <a:latin typeface="Gabriola" pitchFamily="82" charset="0"/>
            </a:endParaRP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76672"/>
            <a:ext cx="6192688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79512" y="188640"/>
            <a:ext cx="8964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               </a:t>
            </a:r>
            <a:r>
              <a:rPr lang="ru-RU" b="1" i="1" dirty="0" smtClean="0">
                <a:solidFill>
                  <a:srgbClr val="C00000"/>
                </a:solidFill>
              </a:rPr>
              <a:t>Работы, представленные на форуме педагогических работников ДОО  </a:t>
            </a:r>
          </a:p>
          <a:p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i="1" dirty="0" smtClean="0">
                <a:solidFill>
                  <a:srgbClr val="C00000"/>
                </a:solidFill>
              </a:rPr>
              <a:t>                                                               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423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1052736"/>
            <a:ext cx="5084638" cy="323352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ru-RU"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sz="6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66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57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836712"/>
            <a:ext cx="5904656" cy="5617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i="1" dirty="0">
                <a:solidFill>
                  <a:srgbClr val="C00000"/>
                </a:solidFill>
                <a:ea typeface="Calibri"/>
                <a:cs typeface="Times New Roman"/>
              </a:rPr>
              <a:t>Много столетий назад китайские мастера стали применять яичную скорлупу в искусстве для изображения построек и крон цветущих деревьев. Таким образом, мастерам Востока удалось превратить существенный недостаток яичной скорлупы — хрупкость — в настоящее художественное достоинство. Эта техника создания узора из осколков скорлупы куриных яиц в виде трещинок, называется </a:t>
            </a:r>
            <a:r>
              <a:rPr lang="ru-RU" b="1" i="1" dirty="0">
                <a:solidFill>
                  <a:srgbClr val="C00000"/>
                </a:solidFill>
                <a:ea typeface="Calibri"/>
                <a:cs typeface="Times New Roman"/>
              </a:rPr>
              <a:t>КРАКЛЕ</a:t>
            </a:r>
            <a:r>
              <a:rPr lang="ru-RU" i="1" dirty="0">
                <a:solidFill>
                  <a:srgbClr val="C00000"/>
                </a:solidFill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i="1" dirty="0">
                <a:solidFill>
                  <a:srgbClr val="C00000"/>
                </a:solidFill>
                <a:ea typeface="Calibri"/>
                <a:cs typeface="Times New Roman"/>
              </a:rPr>
              <a:t>Узором из яичной скорлупы можно украшать не только плоские предметы — всевозможные шкатулки и настенные панно, но и любые вазочки, тарелки и декоративные блюда. Можно научиться мастерить поделки, которые ничем не уступят настоящим произведениям искусства, если только аккуратно работать и тщательно отделывать мельчайшие детали мозаики.</a:t>
            </a:r>
          </a:p>
        </p:txBody>
      </p:sp>
    </p:spTree>
    <p:extLst>
      <p:ext uri="{BB962C8B-B14F-4D97-AF65-F5344CB8AC3E}">
        <p14:creationId xmlns:p14="http://schemas.microsoft.com/office/powerpoint/2010/main" val="2306736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00034" y="476673"/>
            <a:ext cx="7772400" cy="100811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Материал для изготовления </a:t>
            </a:r>
            <a:r>
              <a:rPr lang="ru-RU" sz="3600" b="1" dirty="0" err="1" smtClean="0">
                <a:solidFill>
                  <a:srgbClr val="C00000"/>
                </a:solidFill>
              </a:rPr>
              <a:t>Кракле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371600" y="1484784"/>
            <a:ext cx="6400800" cy="4154016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Для создания мозаики из яичной скорлупы понадобятся: </a:t>
            </a:r>
          </a:p>
          <a:p>
            <a:pPr algn="l"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1.Яичная скорлупа (от  сырых яиц)</a:t>
            </a:r>
          </a:p>
          <a:p>
            <a:pPr algn="l"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2.Основа под мозаику (лист плотного картона или любая вещь, которую вы хотите украсить);</a:t>
            </a:r>
            <a:b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3.Карандаш</a:t>
            </a: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;</a:t>
            </a:r>
            <a:b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4.Клей ПВА;</a:t>
            </a:r>
            <a:b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5.Кисточки (для клея и краски);</a:t>
            </a:r>
            <a:b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6.Пинцет или  зубочистки;</a:t>
            </a:r>
            <a:b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7.Нож, лезвие или скальпель;</a:t>
            </a:r>
          </a:p>
          <a:p>
            <a:pPr algn="l"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8.Скалка</a:t>
            </a:r>
          </a:p>
          <a:p>
            <a:pPr algn="l">
              <a:spcAft>
                <a:spcPts val="0"/>
              </a:spcAft>
            </a:pP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9.Дощечка для измельчения скорлупы</a:t>
            </a:r>
            <a:b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10.Краски: гуашь; пищевые красители для яиц; акриловые краски.</a:t>
            </a:r>
            <a:b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11.Лак.</a:t>
            </a:r>
            <a:endParaRPr lang="ru-RU" sz="2000" b="1" dirty="0">
              <a:solidFill>
                <a:srgbClr val="C00000"/>
              </a:solidFill>
              <a:effectLst/>
              <a:latin typeface="Times New Roman"/>
              <a:ea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95636" y="764704"/>
            <a:ext cx="6552728" cy="5380080"/>
          </a:xfrm>
        </p:spPr>
        <p:txBody>
          <a:bodyPr>
            <a:normAutofit/>
          </a:bodyPr>
          <a:lstStyle/>
          <a:p>
            <a:pPr algn="ctr" fontAlgn="base">
              <a:spcBef>
                <a:spcPts val="0"/>
              </a:spcBef>
              <a:buNone/>
              <a:defRPr/>
            </a:pPr>
            <a:endParaRPr lang="ru-RU" sz="2000" b="1" cap="all" dirty="0" smtClean="0">
              <a:ln w="9000" cmpd="sng">
                <a:solidFill>
                  <a:srgbClr val="660066"/>
                </a:solidFill>
                <a:prstDash val="solid"/>
              </a:ln>
              <a:solidFill>
                <a:srgbClr val="660066"/>
              </a:solidFill>
              <a:effectLst>
                <a:reflection blurRad="12700" stA="28000" endPos="45000" dist="1000" dir="5400000" sy="-100000" algn="bl" rotWithShape="0"/>
              </a:effectLst>
              <a:latin typeface="Gabriola" pitchFamily="82" charset="0"/>
              <a:cs typeface="Arial" charset="0"/>
            </a:endParaRPr>
          </a:p>
          <a:p>
            <a:pPr algn="ctr">
              <a:buNone/>
              <a:defRPr/>
            </a:pPr>
            <a:endParaRPr lang="ru-RU" dirty="0" smtClean="0">
              <a:solidFill>
                <a:prstClr val="black"/>
              </a:solidFill>
              <a:latin typeface="Gabriola" pitchFamily="82" charset="0"/>
            </a:endParaRP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92696"/>
            <a:ext cx="6912768" cy="5904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043608" y="395372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Первичная обработка скорлупы для изготовления </a:t>
            </a:r>
            <a:r>
              <a:rPr lang="ru-RU" b="1" i="1" dirty="0" err="1" smtClean="0">
                <a:solidFill>
                  <a:srgbClr val="C00000"/>
                </a:solidFill>
              </a:rPr>
              <a:t>кракле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538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00034" y="332657"/>
            <a:ext cx="7744374" cy="720079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</a:rPr>
              <a:t>Окрашивание скорлупы пищевыми красителями для яиц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371600" y="1484784"/>
            <a:ext cx="6400800" cy="4154016"/>
          </a:xfrm>
        </p:spPr>
        <p:txBody>
          <a:bodyPr>
            <a:noAutofit/>
          </a:bodyPr>
          <a:lstStyle/>
          <a:p>
            <a:endParaRPr lang="ru-RU" sz="2000" b="1" dirty="0">
              <a:solidFill>
                <a:srgbClr val="C00000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80728"/>
            <a:ext cx="7200800" cy="5561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69375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76672"/>
            <a:ext cx="6570092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772791" y="179348"/>
            <a:ext cx="5976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Окрашивание скорлупы гуашевыми красками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872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60648"/>
            <a:ext cx="6858000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1876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857232"/>
            <a:ext cx="8229600" cy="5143536"/>
          </a:xfrm>
        </p:spPr>
        <p:txBody>
          <a:bodyPr>
            <a:normAutofit/>
          </a:bodyPr>
          <a:lstStyle/>
          <a:p>
            <a:pPr algn="ctr" fontAlgn="base">
              <a:spcBef>
                <a:spcPts val="0"/>
              </a:spcBef>
              <a:buNone/>
              <a:defRPr/>
            </a:pPr>
            <a:endParaRPr lang="ru-RU" sz="2000" b="1" cap="all" dirty="0" smtClean="0">
              <a:ln w="9000" cmpd="sng">
                <a:solidFill>
                  <a:srgbClr val="660066"/>
                </a:solidFill>
                <a:prstDash val="solid"/>
              </a:ln>
              <a:solidFill>
                <a:srgbClr val="660066"/>
              </a:solidFill>
              <a:effectLst>
                <a:reflection blurRad="12700" stA="28000" endPos="45000" dist="1000" dir="5400000" sy="-100000" algn="bl" rotWithShape="0"/>
              </a:effectLst>
              <a:latin typeface="Gabriola" pitchFamily="82" charset="0"/>
              <a:cs typeface="Arial" charset="0"/>
            </a:endParaRPr>
          </a:p>
          <a:p>
            <a:pPr algn="ctr">
              <a:buNone/>
              <a:defRPr/>
            </a:pPr>
            <a:endParaRPr lang="ru-RU" dirty="0" smtClean="0">
              <a:solidFill>
                <a:prstClr val="black"/>
              </a:solidFill>
              <a:latin typeface="Gabriola" pitchFamily="82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7848872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75045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60648"/>
            <a:ext cx="6048672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14209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</TotalTime>
  <Words>154</Words>
  <Application>Microsoft Office PowerPoint</Application>
  <PresentationFormat>Экран (4:3)</PresentationFormat>
  <Paragraphs>24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11</vt:i4>
      </vt:variant>
      <vt:variant>
        <vt:lpstr>Заголовки слайдов</vt:lpstr>
      </vt:variant>
      <vt:variant>
        <vt:i4>15</vt:i4>
      </vt:variant>
    </vt:vector>
  </HeadingPairs>
  <TitlesOfParts>
    <vt:vector size="26" baseType="lpstr"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10_Тема Office</vt:lpstr>
      <vt:lpstr>Презентация PowerPoint</vt:lpstr>
      <vt:lpstr>Презентация PowerPoint</vt:lpstr>
      <vt:lpstr>Материал для изготовления Кракле</vt:lpstr>
      <vt:lpstr>Презентация PowerPoint</vt:lpstr>
      <vt:lpstr>Окрашивание скорлупы пищевыми красителями для яиц</vt:lpstr>
      <vt:lpstr>Презентация PowerPoint</vt:lpstr>
      <vt:lpstr>Презентация PowerPoint</vt:lpstr>
      <vt:lpstr>Презентация PowerPoint</vt:lpstr>
      <vt:lpstr>Презентация PowerPoint</vt:lpstr>
      <vt:lpstr>Мы учимся искусству «Кракле» с удовольствием!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39</cp:revision>
  <dcterms:created xsi:type="dcterms:W3CDTF">2015-11-17T09:09:56Z</dcterms:created>
  <dcterms:modified xsi:type="dcterms:W3CDTF">2017-05-17T15:00:58Z</dcterms:modified>
</cp:coreProperties>
</file>